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489200" cy="18796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660400" y="1346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1126134" y="762000"/>
            <a:ext cx="1211072" cy="1447800"/>
          </a:xfrm>
          <a:prstGeom prst="roundRect">
            <a:avLst>
              <a:gd name="adj" fmla="val 10486"/>
            </a:avLst>
          </a:pr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" name=""/>
          <p:cNvSpPr/>
          <p:nvPr/>
        </p:nvSpPr>
        <p:spPr>
          <a:xfrm>
            <a:off x="1291234" y="901700"/>
            <a:ext cx="90627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Container</a:t>
            </a:r>
          </a:p>
        </p:txBody>
      </p:sp>
      <p:sp>
        <p:nvSpPr>
          <p:cNvPr id="6" name=""/>
          <p:cNvSpPr/>
          <p:nvPr/>
        </p:nvSpPr>
        <p:spPr>
          <a:xfrm>
            <a:off x="1625803" y="12700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7" name=""/>
          <p:cNvSpPr/>
          <p:nvPr/>
        </p:nvSpPr>
        <p:spPr>
          <a:xfrm>
            <a:off x="1620215" y="18034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8" name=""/>
          <p:cNvSpPr/>
          <p:nvPr/>
        </p:nvSpPr>
        <p:spPr>
          <a:xfrm>
            <a:off x="2591206" y="13462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cxnSp>
        <p:nvCxnSpPr>
          <p:cNvPr id="9" name=""/>
          <p:cNvCxnSpPr/>
          <p:nvPr/>
        </p:nvCxnSpPr>
        <p:spPr>
          <a:xfrm flipV="1">
            <a:off x="872134" y="1418056"/>
            <a:ext cx="753668" cy="59487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 flipV="1" flipH="1">
            <a:off x="1837537" y="1418008"/>
            <a:ext cx="753668" cy="59145"/>
          </a:xfrm>
          <a:prstGeom prst="line"/>
          <a:ln w="12700">
            <a:prstDash val="dash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872134" y="1536037"/>
            <a:ext cx="748080" cy="354279"/>
          </a:xfrm>
          <a:prstGeom prst="line"/>
          <a:ln w="38100" cmpd="dbl">
            <a:prstDash val="solid"/>
            <a:headEnd type="triangle" w="sm" len="sm"/>
            <a:tailEnd type="triangle" w="sm" len="sm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 flipH="1">
            <a:off x="1843125" y="1538379"/>
            <a:ext cx="748080" cy="352240"/>
          </a:xfrm>
          <a:prstGeom prst="line"/>
          <a:ln w="12700">
            <a:prstDash val="dot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830091" y="692150"/>
            <a:ext cx="1807588" cy="654050"/>
          </a:xfrm>
          <a:custGeom>
            <a:pathLst>
              <a:path w="1807588" h="654050">
                <a:moveTo>
                  <a:pt x="0" y="654050"/>
                </a:moveTo>
                <a:lnTo>
                  <a:pt x="243954" y="120074"/>
                </a:lnTo>
                <a:cubicBezTo>
                  <a:pt x="264029" y="76131"/>
                  <a:pt x="306995" y="34303"/>
                  <a:pt x="350277" y="15997"/>
                </a:cubicBezTo>
                <a:cubicBezTo>
                  <a:pt x="372375" y="6650"/>
                  <a:pt x="403626" y="1"/>
                  <a:pt x="429383" y="0"/>
                </a:cubicBezTo>
                <a:lnTo>
                  <a:pt x="1373765" y="0"/>
                </a:lnTo>
                <a:cubicBezTo>
                  <a:pt x="1399524" y="0"/>
                  <a:pt x="1430780" y="6649"/>
                  <a:pt x="1452881" y="15997"/>
                </a:cubicBezTo>
                <a:cubicBezTo>
                  <a:pt x="1495822" y="34159"/>
                  <a:pt x="1538376" y="75296"/>
                  <a:pt x="1558724" y="119036"/>
                </a:cubicBezTo>
                <a:lnTo>
                  <a:pt x="1807588" y="654050"/>
                </a:lnTo>
              </a:path>
            </a:pathLst>
          </a:custGeom>
          <a:noFill/>
          <a:ln w="12700">
            <a:prstDash val="dot"/>
            <a:headEnd type="triangle" w="med" len="med"/>
            <a:tailEnd type="triangle" w="med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  <p:sp>
        <p:nvSpPr>
          <p:cNvPr id="14" name=""/>
          <p:cNvSpPr/>
          <p:nvPr/>
        </p:nvSpPr>
        <p:spPr>
          <a:xfrm>
            <a:off x="1420691" y="450850"/>
            <a:ext cx="62382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FF0000"/>
                </a:solidFill>
                <a:highlight>
                  <a:srgbClr val="FFFFFF"/>
                </a:highlight>
                <a:latin typeface="Nimbus Sans"/>
              </a:rPr>
              <a:t>middle</a:t>
            </a:r>
          </a:p>
        </p:txBody>
      </p:sp>
      <p:sp>
        <p:nvSpPr>
          <p:cNvPr id="15" name=""/>
          <p:cNvSpPr/>
          <p:nvPr/>
        </p:nvSpPr>
        <p:spPr>
          <a:xfrm>
            <a:off x="447553" y="869646"/>
            <a:ext cx="4773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FF0000"/>
                </a:solidFill>
                <a:highlight>
                  <a:srgbClr val="FFFFFF"/>
                </a:highlight>
                <a:latin typeface="Nimbus Sans"/>
              </a:rPr>
              <a:t>head</a:t>
            </a:r>
          </a:p>
        </p:txBody>
      </p:sp>
      <p:sp>
        <p:nvSpPr>
          <p:cNvPr id="16" name=""/>
          <p:cNvSpPr/>
          <p:nvPr/>
        </p:nvSpPr>
        <p:spPr>
          <a:xfrm>
            <a:off x="2541294" y="870386"/>
            <a:ext cx="28508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FF0000"/>
                </a:solidFill>
                <a:highlight>
                  <a:srgbClr val="FFFFFF"/>
                </a:highlight>
                <a:latin typeface="Nimbus Sans"/>
              </a:rPr>
              <a:t>tail</a:t>
            </a:r>
          </a:p>
        </p:txBody>
      </p:sp>
      <p:cxnSp>
        <p:nvCxnSpPr>
          <p:cNvPr id="17" name=""/>
          <p:cNvCxnSpPr/>
          <p:nvPr/>
        </p:nvCxnSpPr>
        <p:spPr>
          <a:xfrm flipV="1">
            <a:off x="2491170" y="1094278"/>
            <a:ext cx="74848" cy="34816"/>
          </a:xfrm>
          <a:prstGeom prst="line"/>
          <a:ln w="127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sp>
        <p:nvSpPr>
          <p:cNvPr id="18" name=""/>
          <p:cNvSpPr/>
          <p:nvPr/>
        </p:nvSpPr>
        <p:spPr>
          <a:xfrm>
            <a:off x="2488492" y="1088520"/>
            <a:ext cx="80205" cy="46331"/>
          </a:xfrm>
          <a:custGeom>
            <a:pathLst>
              <a:path w="80205" h="46331">
                <a:moveTo>
                  <a:pt x="0" y="34816"/>
                </a:moveTo>
                <a:lnTo>
                  <a:pt x="74848" y="0"/>
                </a:lnTo>
                <a:lnTo>
                  <a:pt x="80205" y="11515"/>
                </a:lnTo>
                <a:lnTo>
                  <a:pt x="5356" y="46331"/>
                </a:lnTo>
                <a:lnTo>
                  <a:pt x="0" y="34816"/>
                </a:lnTo>
                <a:close/>
              </a:path>
            </a:pathLst>
          </a:custGeom>
          <a:solidFill>
            <a:srgbClr val="FF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